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ppins"/>
      <p:regular r:id="rId22"/>
      <p:bold r:id="rId23"/>
      <p:italic r:id="rId24"/>
      <p:boldItalic r:id="rId25"/>
    </p:embeddedFont>
    <p:embeddedFont>
      <p:font typeface="Montserrat Light"/>
      <p:regular r:id="rId26"/>
      <p:bold r:id="rId27"/>
      <p:italic r:id="rId28"/>
      <p:boldItalic r:id="rId29"/>
    </p:embeddedFont>
    <p:embeddedFont>
      <p:font typeface="Work Sans"/>
      <p:regular r:id="rId30"/>
      <p:bold r:id="rId31"/>
      <p:italic r:id="rId32"/>
      <p:boldItalic r:id="rId33"/>
    </p:embeddedFont>
    <p:embeddedFont>
      <p:font typeface="Poppins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regular.fntdata"/><Relationship Id="rId21" Type="http://schemas.openxmlformats.org/officeDocument/2006/relationships/slide" Target="slides/slide16.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regular.fntdata"/><Relationship Id="rId25" Type="http://schemas.openxmlformats.org/officeDocument/2006/relationships/font" Target="fonts/Poppins-boldItalic.fntdata"/><Relationship Id="rId28" Type="http://schemas.openxmlformats.org/officeDocument/2006/relationships/font" Target="fonts/MontserratLight-italic.fntdata"/><Relationship Id="rId27"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slide" Target="slides/slide6.xml"/><Relationship Id="rId33" Type="http://schemas.openxmlformats.org/officeDocument/2006/relationships/font" Target="fonts/WorkSans-boldItalic.fntdata"/><Relationship Id="rId10" Type="http://schemas.openxmlformats.org/officeDocument/2006/relationships/slide" Target="slides/slide5.xml"/><Relationship Id="rId32" Type="http://schemas.openxmlformats.org/officeDocument/2006/relationships/font" Target="fonts/WorkSans-italic.fntdata"/><Relationship Id="rId13" Type="http://schemas.openxmlformats.org/officeDocument/2006/relationships/slide" Target="slides/slide8.xml"/><Relationship Id="rId35" Type="http://schemas.openxmlformats.org/officeDocument/2006/relationships/font" Target="fonts/PoppinsExtraBold-boldItalic.fntdata"/><Relationship Id="rId12" Type="http://schemas.openxmlformats.org/officeDocument/2006/relationships/slide" Target="slides/slide7.xml"/><Relationship Id="rId34" Type="http://schemas.openxmlformats.org/officeDocument/2006/relationships/font" Target="fonts/Poppins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pachefriends.org/download.html" TargetMode="External"/><Relationship Id="rId3" Type="http://schemas.openxmlformats.org/officeDocument/2006/relationships/hyperlink" Target="https://www.sublimetext.com/" TargetMode="External"/><Relationship Id="rId4" Type="http://schemas.openxmlformats.org/officeDocument/2006/relationships/hyperlink" Target="https://code.visualstudio.com/downloa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23a66c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23a66c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c23a66c0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c23a66c0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c23a66c0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c23a66c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c23a66c0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c23a66c0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c23a66c0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c23a66c0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c23a66c0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c23a66c0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53eee72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53eee72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53eee72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53eee72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23a66c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23a66c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23a66c0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c23a66c0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c23a66c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c23a66c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0c23a66c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0c23a66c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c23a66c0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c23a66c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23a66c0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23a66c0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c23a66c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c23a66c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Xampp : </a:t>
            </a:r>
            <a:r>
              <a:rPr lang="en" sz="1200" u="sng">
                <a:solidFill>
                  <a:schemeClr val="hlink"/>
                </a:solidFill>
                <a:hlinkClick r:id="rId2"/>
              </a:rPr>
              <a:t>https://www.apachefriends.org/download.html</a:t>
            </a:r>
            <a:r>
              <a:rPr lang="en" sz="1200">
                <a:solidFill>
                  <a:schemeClr val="dk1"/>
                </a:solidFill>
              </a:rPr>
              <a:t> </a:t>
            </a:r>
            <a:br>
              <a:rPr lang="en" sz="1200">
                <a:solidFill>
                  <a:schemeClr val="dk1"/>
                </a:solidFill>
              </a:rPr>
            </a:br>
            <a:endParaRPr sz="1200">
              <a:solidFill>
                <a:schemeClr val="dk1"/>
              </a:solidFill>
            </a:endParaRPr>
          </a:p>
          <a:p>
            <a:pPr indent="0" lvl="0" marL="0" rtl="0" algn="l">
              <a:spcBef>
                <a:spcPts val="0"/>
              </a:spcBef>
              <a:spcAft>
                <a:spcPts val="0"/>
              </a:spcAft>
              <a:buNone/>
            </a:pPr>
            <a:r>
              <a:rPr lang="en" sz="1200">
                <a:solidFill>
                  <a:schemeClr val="dk1"/>
                </a:solidFill>
              </a:rPr>
              <a:t>Sublime : </a:t>
            </a:r>
            <a:r>
              <a:rPr lang="en" sz="1200" u="sng">
                <a:solidFill>
                  <a:schemeClr val="hlink"/>
                </a:solidFill>
                <a:hlinkClick r:id="rId3"/>
              </a:rPr>
              <a:t>https://www.sublimetext.com</a:t>
            </a:r>
            <a:endParaRPr sz="1200">
              <a:solidFill>
                <a:schemeClr val="dk1"/>
              </a:solidFill>
            </a:endParaRPr>
          </a:p>
          <a:p>
            <a:pPr indent="0" lvl="0" marL="0" rtl="0" algn="l">
              <a:spcBef>
                <a:spcPts val="0"/>
              </a:spcBef>
              <a:spcAft>
                <a:spcPts val="0"/>
              </a:spcAft>
              <a:buNone/>
            </a:pPr>
            <a:r>
              <a:rPr lang="en" sz="1200">
                <a:solidFill>
                  <a:schemeClr val="dk1"/>
                </a:solidFill>
              </a:rPr>
              <a:t>Visual Studio Code : </a:t>
            </a:r>
            <a:r>
              <a:rPr lang="en" sz="1200" u="sng">
                <a:solidFill>
                  <a:schemeClr val="hlink"/>
                </a:solidFill>
                <a:hlinkClick r:id="rId4"/>
              </a:rPr>
              <a:t>https://code.visualstudio.com/download</a:t>
            </a:r>
            <a:r>
              <a:rPr lang="en" sz="1200">
                <a:solidFill>
                  <a:schemeClr val="dk1"/>
                </a:solidFill>
              </a:rPr>
              <a:t>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c23a66c0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c23a66c0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Introduction Part 2</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09</a:t>
            </a:r>
            <a:endParaRPr sz="1000">
              <a:solidFill>
                <a:schemeClr val="lt1"/>
              </a:solidFill>
              <a:latin typeface="Poppins"/>
              <a:ea typeface="Poppins"/>
              <a:cs typeface="Poppins"/>
              <a:sym typeface="Poppins"/>
            </a:endParaRPr>
          </a:p>
        </p:txBody>
      </p:sp>
      <p:pic>
        <p:nvPicPr>
          <p:cNvPr id="151" name="Google Shape;151;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2" name="Google Shape;152;p23"/>
          <p:cNvSpPr txBox="1"/>
          <p:nvPr/>
        </p:nvSpPr>
        <p:spPr>
          <a:xfrm>
            <a:off x="463650" y="1683900"/>
            <a:ext cx="8216700" cy="2349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Menjalankan sebuah website</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Menampung file file project</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Menampung database</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Melakukan pemeriksaan terhadap sistem security</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Menyediakan data berdasarkan request</a:t>
            </a:r>
            <a:endParaRPr sz="1200">
              <a:solidFill>
                <a:schemeClr val="lt1"/>
              </a:solidFill>
              <a:latin typeface="Poppins"/>
              <a:ea typeface="Poppins"/>
              <a:cs typeface="Poppins"/>
              <a:sym typeface="Poppins"/>
            </a:endParaRPr>
          </a:p>
        </p:txBody>
      </p:sp>
      <p:sp>
        <p:nvSpPr>
          <p:cNvPr id="153" name="Google Shape;153;p23"/>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Manfaat Web Server</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4"/>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Text Editor</a:t>
            </a:r>
            <a:endParaRPr sz="3200">
              <a:solidFill>
                <a:schemeClr val="dk1"/>
              </a:solidFill>
              <a:latin typeface="Poppins ExtraBold"/>
              <a:ea typeface="Poppins ExtraBold"/>
              <a:cs typeface="Poppins ExtraBold"/>
              <a:sym typeface="Poppins ExtraBold"/>
            </a:endParaRPr>
          </a:p>
        </p:txBody>
      </p:sp>
      <p:sp>
        <p:nvSpPr>
          <p:cNvPr id="159" name="Google Shape;159;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10</a:t>
            </a:r>
            <a:endParaRPr sz="1000">
              <a:solidFill>
                <a:schemeClr val="dk1"/>
              </a:solidFill>
              <a:latin typeface="Poppins"/>
              <a:ea typeface="Poppins"/>
              <a:cs typeface="Poppins"/>
              <a:sym typeface="Poppins"/>
            </a:endParaRPr>
          </a:p>
        </p:txBody>
      </p:sp>
      <p:pic>
        <p:nvPicPr>
          <p:cNvPr id="160" name="Google Shape;160;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1" name="Google Shape;161;p24"/>
          <p:cNvSpPr txBox="1"/>
          <p:nvPr/>
        </p:nvSpPr>
        <p:spPr>
          <a:xfrm>
            <a:off x="539850" y="1535675"/>
            <a:ext cx="8216700" cy="7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161616"/>
                </a:solidFill>
                <a:latin typeface="Poppins"/>
                <a:ea typeface="Poppins"/>
                <a:cs typeface="Poppins"/>
                <a:sym typeface="Poppins"/>
              </a:rPr>
              <a:t>Text Editor adalah suatu software aplikasi atau suatu program komputer yang memungkinkan user untuk membuat, mengubah atau mengedit file teks yang ada berupa plain text.</a:t>
            </a:r>
            <a:endParaRPr sz="1200">
              <a:solidFill>
                <a:srgbClr val="161616"/>
              </a:solidFill>
              <a:latin typeface="Poppins"/>
              <a:ea typeface="Poppins"/>
              <a:cs typeface="Poppins"/>
              <a:sym typeface="Poppins"/>
            </a:endParaRPr>
          </a:p>
        </p:txBody>
      </p:sp>
      <p:pic>
        <p:nvPicPr>
          <p:cNvPr id="162" name="Google Shape;162;p24"/>
          <p:cNvPicPr preferRelativeResize="0"/>
          <p:nvPr/>
        </p:nvPicPr>
        <p:blipFill>
          <a:blip r:embed="rId5">
            <a:alphaModFix/>
          </a:blip>
          <a:stretch>
            <a:fillRect/>
          </a:stretch>
        </p:blipFill>
        <p:spPr>
          <a:xfrm>
            <a:off x="639180" y="2523228"/>
            <a:ext cx="1130854" cy="1130850"/>
          </a:xfrm>
          <a:prstGeom prst="rect">
            <a:avLst/>
          </a:prstGeom>
          <a:noFill/>
          <a:ln>
            <a:noFill/>
          </a:ln>
        </p:spPr>
      </p:pic>
      <p:pic>
        <p:nvPicPr>
          <p:cNvPr id="163" name="Google Shape;163;p24"/>
          <p:cNvPicPr preferRelativeResize="0"/>
          <p:nvPr/>
        </p:nvPicPr>
        <p:blipFill>
          <a:blip r:embed="rId6">
            <a:alphaModFix/>
          </a:blip>
          <a:stretch>
            <a:fillRect/>
          </a:stretch>
        </p:blipFill>
        <p:spPr>
          <a:xfrm>
            <a:off x="3677378" y="2495549"/>
            <a:ext cx="1657776" cy="1260175"/>
          </a:xfrm>
          <a:prstGeom prst="rect">
            <a:avLst/>
          </a:prstGeom>
          <a:noFill/>
          <a:ln>
            <a:noFill/>
          </a:ln>
        </p:spPr>
      </p:pic>
      <p:pic>
        <p:nvPicPr>
          <p:cNvPr id="164" name="Google Shape;164;p24"/>
          <p:cNvPicPr preferRelativeResize="0"/>
          <p:nvPr/>
        </p:nvPicPr>
        <p:blipFill>
          <a:blip r:embed="rId7">
            <a:alphaModFix/>
          </a:blip>
          <a:stretch>
            <a:fillRect/>
          </a:stretch>
        </p:blipFill>
        <p:spPr>
          <a:xfrm>
            <a:off x="2152505" y="2523229"/>
            <a:ext cx="1130854" cy="1130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5"/>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Manfaat Text Editor</a:t>
            </a:r>
            <a:endParaRPr sz="3200">
              <a:solidFill>
                <a:schemeClr val="dk1"/>
              </a:solidFill>
              <a:latin typeface="Poppins ExtraBold"/>
              <a:ea typeface="Poppins ExtraBold"/>
              <a:cs typeface="Poppins ExtraBold"/>
              <a:sym typeface="Poppins ExtraBold"/>
            </a:endParaRPr>
          </a:p>
        </p:txBody>
      </p:sp>
      <p:sp>
        <p:nvSpPr>
          <p:cNvPr id="170" name="Google Shape;170;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11</a:t>
            </a:r>
            <a:endParaRPr sz="1000">
              <a:solidFill>
                <a:schemeClr val="dk1"/>
              </a:solidFill>
              <a:latin typeface="Poppins"/>
              <a:ea typeface="Poppins"/>
              <a:cs typeface="Poppins"/>
              <a:sym typeface="Poppins"/>
            </a:endParaRPr>
          </a:p>
        </p:txBody>
      </p:sp>
      <p:pic>
        <p:nvPicPr>
          <p:cNvPr id="171" name="Google Shape;171;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2" name="Google Shape;172;p25"/>
          <p:cNvSpPr txBox="1"/>
          <p:nvPr/>
        </p:nvSpPr>
        <p:spPr>
          <a:xfrm>
            <a:off x="539850" y="1535675"/>
            <a:ext cx="3888300" cy="307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Mempermudah menghapal syntax karena 	terdapat fitur autocomplete</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rPr lang="en" sz="1200">
                <a:solidFill>
                  <a:srgbClr val="161616"/>
                </a:solidFill>
                <a:latin typeface="Poppins"/>
                <a:ea typeface="Poppins"/>
                <a:cs typeface="Poppins"/>
                <a:sym typeface="Poppins"/>
              </a:rPr>
              <a:t>Mencari kata pada sebuah file ataupun folder</a:t>
            </a:r>
            <a:endParaRPr sz="1200">
              <a:solidFill>
                <a:srgbClr val="161616"/>
              </a:solidFill>
              <a:latin typeface="Poppins"/>
              <a:ea typeface="Poppins"/>
              <a:cs typeface="Poppins"/>
              <a:sym typeface="Poppins"/>
            </a:endParaRPr>
          </a:p>
        </p:txBody>
      </p:sp>
      <p:sp>
        <p:nvSpPr>
          <p:cNvPr id="173" name="Google Shape;173;p25"/>
          <p:cNvSpPr txBox="1"/>
          <p:nvPr/>
        </p:nvSpPr>
        <p:spPr>
          <a:xfrm>
            <a:off x="4917225" y="1535675"/>
            <a:ext cx="3888300" cy="307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Membantu kita untuk melihat stuktur folder file dan source code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74" name="Google Shape;174;p25"/>
          <p:cNvPicPr preferRelativeResize="0"/>
          <p:nvPr/>
        </p:nvPicPr>
        <p:blipFill rotWithShape="1">
          <a:blip r:embed="rId5">
            <a:alphaModFix/>
          </a:blip>
          <a:srcRect b="61630" l="18461" r="56039" t="5703"/>
          <a:stretch/>
        </p:blipFill>
        <p:spPr>
          <a:xfrm>
            <a:off x="646850" y="2186630"/>
            <a:ext cx="1618373" cy="1166176"/>
          </a:xfrm>
          <a:prstGeom prst="rect">
            <a:avLst/>
          </a:prstGeom>
          <a:noFill/>
          <a:ln>
            <a:noFill/>
          </a:ln>
        </p:spPr>
      </p:pic>
      <p:pic>
        <p:nvPicPr>
          <p:cNvPr id="175" name="Google Shape;175;p25"/>
          <p:cNvPicPr preferRelativeResize="0"/>
          <p:nvPr/>
        </p:nvPicPr>
        <p:blipFill>
          <a:blip r:embed="rId6">
            <a:alphaModFix/>
          </a:blip>
          <a:stretch>
            <a:fillRect/>
          </a:stretch>
        </p:blipFill>
        <p:spPr>
          <a:xfrm>
            <a:off x="646848" y="3964475"/>
            <a:ext cx="2331724" cy="718804"/>
          </a:xfrm>
          <a:prstGeom prst="rect">
            <a:avLst/>
          </a:prstGeom>
          <a:noFill/>
          <a:ln>
            <a:noFill/>
          </a:ln>
        </p:spPr>
      </p:pic>
      <p:pic>
        <p:nvPicPr>
          <p:cNvPr id="176" name="Google Shape;176;p25"/>
          <p:cNvPicPr preferRelativeResize="0"/>
          <p:nvPr/>
        </p:nvPicPr>
        <p:blipFill>
          <a:blip r:embed="rId7">
            <a:alphaModFix/>
          </a:blip>
          <a:stretch>
            <a:fillRect/>
          </a:stretch>
        </p:blipFill>
        <p:spPr>
          <a:xfrm>
            <a:off x="5035782" y="2249737"/>
            <a:ext cx="2623175" cy="223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12</a:t>
            </a:r>
            <a:endParaRPr sz="1000">
              <a:solidFill>
                <a:schemeClr val="lt1"/>
              </a:solidFill>
              <a:latin typeface="Poppins"/>
              <a:ea typeface="Poppins"/>
              <a:cs typeface="Poppins"/>
              <a:sym typeface="Poppins"/>
            </a:endParaRPr>
          </a:p>
        </p:txBody>
      </p:sp>
      <p:pic>
        <p:nvPicPr>
          <p:cNvPr id="182" name="Google Shape;182;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3" name="Google Shape;183;p26"/>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Cara Menyusun Project di Localhost</a:t>
            </a:r>
            <a:endParaRPr sz="3200">
              <a:solidFill>
                <a:schemeClr val="lt1"/>
              </a:solidFill>
              <a:latin typeface="Poppins ExtraBold"/>
              <a:ea typeface="Poppins ExtraBold"/>
              <a:cs typeface="Poppins ExtraBold"/>
              <a:sym typeface="Poppins ExtraBold"/>
            </a:endParaRPr>
          </a:p>
        </p:txBody>
      </p:sp>
      <p:pic>
        <p:nvPicPr>
          <p:cNvPr id="184" name="Google Shape;184;p26"/>
          <p:cNvPicPr preferRelativeResize="0"/>
          <p:nvPr/>
        </p:nvPicPr>
        <p:blipFill rotWithShape="1">
          <a:blip r:embed="rId5">
            <a:alphaModFix/>
          </a:blip>
          <a:srcRect b="47109" l="0" r="71749" t="0"/>
          <a:stretch/>
        </p:blipFill>
        <p:spPr>
          <a:xfrm>
            <a:off x="1280750" y="1756100"/>
            <a:ext cx="2803152" cy="2590051"/>
          </a:xfrm>
          <a:prstGeom prst="rect">
            <a:avLst/>
          </a:prstGeom>
          <a:noFill/>
          <a:ln>
            <a:noFill/>
          </a:ln>
        </p:spPr>
      </p:pic>
      <p:pic>
        <p:nvPicPr>
          <p:cNvPr id="185" name="Google Shape;185;p26"/>
          <p:cNvPicPr preferRelativeResize="0"/>
          <p:nvPr/>
        </p:nvPicPr>
        <p:blipFill>
          <a:blip r:embed="rId6">
            <a:alphaModFix/>
          </a:blip>
          <a:stretch>
            <a:fillRect/>
          </a:stretch>
        </p:blipFill>
        <p:spPr>
          <a:xfrm>
            <a:off x="4994478" y="1756100"/>
            <a:ext cx="2868772" cy="1233442"/>
          </a:xfrm>
          <a:prstGeom prst="rect">
            <a:avLst/>
          </a:prstGeom>
          <a:noFill/>
          <a:ln>
            <a:noFill/>
          </a:ln>
        </p:spPr>
      </p:pic>
      <p:sp>
        <p:nvSpPr>
          <p:cNvPr id="186" name="Google Shape;186;p26"/>
          <p:cNvSpPr/>
          <p:nvPr/>
        </p:nvSpPr>
        <p:spPr>
          <a:xfrm>
            <a:off x="4408629" y="2138620"/>
            <a:ext cx="318000" cy="175200"/>
          </a:xfrm>
          <a:prstGeom prst="rightArrow">
            <a:avLst>
              <a:gd fmla="val 50000" name="adj1"/>
              <a:gd fmla="val 50000" name="adj2"/>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13</a:t>
            </a:r>
            <a:endParaRPr sz="1000">
              <a:solidFill>
                <a:schemeClr val="lt1"/>
              </a:solidFill>
              <a:latin typeface="Poppins"/>
              <a:ea typeface="Poppins"/>
              <a:cs typeface="Poppins"/>
              <a:sym typeface="Poppins"/>
            </a:endParaRPr>
          </a:p>
        </p:txBody>
      </p:sp>
      <p:pic>
        <p:nvPicPr>
          <p:cNvPr id="192" name="Google Shape;192;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3" name="Google Shape;193;p27"/>
          <p:cNvSpPr txBox="1"/>
          <p:nvPr/>
        </p:nvSpPr>
        <p:spPr>
          <a:xfrm>
            <a:off x="463650" y="1009750"/>
            <a:ext cx="8216700" cy="7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Poppins"/>
                <a:ea typeface="Poppins"/>
                <a:cs typeface="Poppins"/>
                <a:sym typeface="Poppins"/>
              </a:rPr>
              <a:t>Cara running project di localhost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rPr lang="en" sz="1200">
                <a:solidFill>
                  <a:schemeClr val="lt1"/>
                </a:solidFill>
                <a:latin typeface="Poppins"/>
                <a:ea typeface="Poppins"/>
                <a:cs typeface="Poppins"/>
                <a:sym typeface="Poppins"/>
              </a:rPr>
              <a:t>Cara membuka database di localhost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pic>
        <p:nvPicPr>
          <p:cNvPr id="194" name="Google Shape;194;p27"/>
          <p:cNvPicPr preferRelativeResize="0"/>
          <p:nvPr/>
        </p:nvPicPr>
        <p:blipFill rotWithShape="1">
          <a:blip r:embed="rId5">
            <a:alphaModFix/>
          </a:blip>
          <a:srcRect b="7037" l="0" r="0" t="0"/>
          <a:stretch/>
        </p:blipFill>
        <p:spPr>
          <a:xfrm>
            <a:off x="579350" y="1487224"/>
            <a:ext cx="3724275" cy="805775"/>
          </a:xfrm>
          <a:prstGeom prst="rect">
            <a:avLst/>
          </a:prstGeom>
          <a:noFill/>
          <a:ln>
            <a:noFill/>
          </a:ln>
        </p:spPr>
      </p:pic>
      <p:pic>
        <p:nvPicPr>
          <p:cNvPr id="195" name="Google Shape;195;p27"/>
          <p:cNvPicPr preferRelativeResize="0"/>
          <p:nvPr/>
        </p:nvPicPr>
        <p:blipFill>
          <a:blip r:embed="rId6">
            <a:alphaModFix/>
          </a:blip>
          <a:stretch>
            <a:fillRect/>
          </a:stretch>
        </p:blipFill>
        <p:spPr>
          <a:xfrm>
            <a:off x="579347" y="3153375"/>
            <a:ext cx="3724276" cy="1608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8"/>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Tugas</a:t>
            </a:r>
            <a:endParaRPr i="1" sz="3135">
              <a:solidFill>
                <a:srgbClr val="016FBA"/>
              </a:solidFill>
              <a:latin typeface="Poppins ExtraBold"/>
              <a:ea typeface="Poppins ExtraBold"/>
              <a:cs typeface="Poppins ExtraBold"/>
              <a:sym typeface="Poppins ExtraBold"/>
            </a:endParaRPr>
          </a:p>
        </p:txBody>
      </p:sp>
      <p:sp>
        <p:nvSpPr>
          <p:cNvPr id="201" name="Google Shape;201;p28"/>
          <p:cNvSpPr txBox="1"/>
          <p:nvPr/>
        </p:nvSpPr>
        <p:spPr>
          <a:xfrm>
            <a:off x="585550" y="1667175"/>
            <a:ext cx="75456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Seberapa pentingkah kita melakukan analisis terlebih dahulu sebelum melakukan implementasi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Mengapa seorang programmer harus memiliki skill problem solving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Jika anda akan menjadi seorang programmer, bahasa apa dan framework apa yang akan anda pilih ? Berikan alasannya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Jika anda sekarang di tawar oleh sebuah perusahaan teknologi, berapa gaji yang anda inginkan dalam per bulan sesuai dengan skill yang anda miliki sekarang, serta jelaskan skill apa saja yang anda miliki !</a:t>
            </a:r>
            <a:endParaRPr>
              <a:solidFill>
                <a:srgbClr val="161616"/>
              </a:solidFill>
              <a:latin typeface="Work Sans"/>
              <a:ea typeface="Work Sans"/>
              <a:cs typeface="Work Sans"/>
              <a:sym typeface="Work Sans"/>
            </a:endParaRPr>
          </a:p>
        </p:txBody>
      </p:sp>
      <p:sp>
        <p:nvSpPr>
          <p:cNvPr id="202" name="Google Shape;202;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03" name="Google Shape;203;p28"/>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9"/>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09" name="Google Shape;209;p29"/>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Silahkan kerjakan soal ini dan simpan ke dalam bentuk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link google drive di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25 Agustus, 17:00 WIB</a:t>
            </a:r>
            <a:endParaRPr>
              <a:solidFill>
                <a:srgbClr val="161616"/>
              </a:solidFill>
              <a:latin typeface="Work Sans"/>
              <a:ea typeface="Work Sans"/>
              <a:cs typeface="Work Sans"/>
              <a:sym typeface="Work Sans"/>
            </a:endParaRPr>
          </a:p>
        </p:txBody>
      </p:sp>
      <p:sp>
        <p:nvSpPr>
          <p:cNvPr id="210" name="Google Shape;210;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211" name="Google Shape;211;p29"/>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Website</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4635100" y="1478700"/>
            <a:ext cx="40413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Website adalah sebuah kumpulan halaman pada suatu domain di internet yang menyajikan informasi</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Jenis jenis website : company profile, toko online, blog, web portal, search engine, forum, sosial media, dll</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Manfaat website : memperluas jangkauan promosi, media tanpa batas, wadah komunitas, dll</a:t>
            </a:r>
            <a:endParaRPr sz="1200">
              <a:solidFill>
                <a:srgbClr val="161616"/>
              </a:solidFill>
              <a:latin typeface="Poppins"/>
              <a:ea typeface="Poppins"/>
              <a:cs typeface="Poppins"/>
              <a:sym typeface="Poppins"/>
            </a:endParaRPr>
          </a:p>
        </p:txBody>
      </p:sp>
      <p:pic>
        <p:nvPicPr>
          <p:cNvPr id="75" name="Google Shape;75;p15"/>
          <p:cNvPicPr preferRelativeResize="0"/>
          <p:nvPr/>
        </p:nvPicPr>
        <p:blipFill>
          <a:blip r:embed="rId5">
            <a:alphaModFix/>
          </a:blip>
          <a:stretch>
            <a:fillRect/>
          </a:stretch>
        </p:blipFill>
        <p:spPr>
          <a:xfrm>
            <a:off x="785400" y="1644488"/>
            <a:ext cx="3140225" cy="292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Cara Kerja Website</a:t>
            </a:r>
            <a:endParaRPr sz="3200">
              <a:solidFill>
                <a:schemeClr val="dk1"/>
              </a:solidFill>
              <a:latin typeface="Poppins ExtraBold"/>
              <a:ea typeface="Poppins ExtraBold"/>
              <a:cs typeface="Poppins ExtraBold"/>
              <a:sym typeface="Poppins ExtraBold"/>
            </a:endParaRPr>
          </a:p>
        </p:txBody>
      </p:sp>
      <p:sp>
        <p:nvSpPr>
          <p:cNvPr id="81" name="Google Shape;81;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82" name="Google Shape;82;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3" name="Google Shape;83;p16"/>
          <p:cNvSpPr txBox="1"/>
          <p:nvPr/>
        </p:nvSpPr>
        <p:spPr>
          <a:xfrm>
            <a:off x="539850" y="3208800"/>
            <a:ext cx="8216700" cy="19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Dua bagian utama dalam aplikasi web :.</a:t>
            </a:r>
            <a:endParaRPr sz="1200">
              <a:solidFill>
                <a:srgbClr val="161616"/>
              </a:solidFill>
              <a:latin typeface="Poppins"/>
              <a:ea typeface="Poppins"/>
              <a:cs typeface="Poppins"/>
              <a:sym typeface="Poppins"/>
            </a:endParaRPr>
          </a:p>
          <a:p>
            <a:pPr indent="-304800" lvl="0" marL="457200" rtl="0" algn="l">
              <a:lnSpc>
                <a:spcPct val="150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Client dapat mengakses aplikasi web melalui web browser, seperti mozilla firefox, google chrome, internet explorer, dan web browser lainnya.</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Server adalah perangkat komputer dengan spesifikasi yang bagus dan digunakan untuk menyimpan aplikasi web beserta database server yang siap untuk diakses oleh client.</a:t>
            </a:r>
            <a:endParaRPr sz="1200">
              <a:solidFill>
                <a:srgbClr val="161616"/>
              </a:solidFill>
              <a:latin typeface="Poppins"/>
              <a:ea typeface="Poppins"/>
              <a:cs typeface="Poppins"/>
              <a:sym typeface="Poppins"/>
            </a:endParaRPr>
          </a:p>
        </p:txBody>
      </p:sp>
      <p:pic>
        <p:nvPicPr>
          <p:cNvPr id="84" name="Google Shape;84;p16"/>
          <p:cNvPicPr preferRelativeResize="0"/>
          <p:nvPr/>
        </p:nvPicPr>
        <p:blipFill>
          <a:blip r:embed="rId5">
            <a:alphaModFix/>
          </a:blip>
          <a:stretch>
            <a:fillRect/>
          </a:stretch>
        </p:blipFill>
        <p:spPr>
          <a:xfrm>
            <a:off x="2799514" y="1368550"/>
            <a:ext cx="3544982" cy="193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Localhost Dan Web Hosting</a:t>
            </a:r>
            <a:endParaRPr sz="3200">
              <a:solidFill>
                <a:schemeClr val="lt1"/>
              </a:solidFill>
              <a:latin typeface="Poppins ExtraBold"/>
              <a:ea typeface="Poppins ExtraBold"/>
              <a:cs typeface="Poppins ExtraBold"/>
              <a:sym typeface="Poppins ExtraBold"/>
            </a:endParaRPr>
          </a:p>
        </p:txBody>
      </p:sp>
      <p:sp>
        <p:nvSpPr>
          <p:cNvPr id="90" name="Google Shape;90;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03</a:t>
            </a:r>
            <a:endParaRPr sz="1000">
              <a:solidFill>
                <a:schemeClr val="lt1"/>
              </a:solidFill>
              <a:latin typeface="Poppins"/>
              <a:ea typeface="Poppins"/>
              <a:cs typeface="Poppins"/>
              <a:sym typeface="Poppins"/>
            </a:endParaRPr>
          </a:p>
        </p:txBody>
      </p:sp>
      <p:pic>
        <p:nvPicPr>
          <p:cNvPr id="91" name="Google Shape;91;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2" name="Google Shape;92;p17"/>
          <p:cNvSpPr txBox="1"/>
          <p:nvPr/>
        </p:nvSpPr>
        <p:spPr>
          <a:xfrm>
            <a:off x="539850" y="1692325"/>
            <a:ext cx="8216700" cy="297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Poppins"/>
                <a:ea typeface="Poppins"/>
                <a:cs typeface="Poppins"/>
                <a:sym typeface="Poppins"/>
              </a:rPr>
              <a:t>Localhost (Website offline)</a:t>
            </a:r>
            <a:endParaRPr sz="1200">
              <a:solidFill>
                <a:schemeClr val="lt1"/>
              </a:solidFill>
              <a:latin typeface="Poppins"/>
              <a:ea typeface="Poppins"/>
              <a:cs typeface="Poppins"/>
              <a:sym typeface="Poppins"/>
            </a:endParaRPr>
          </a:p>
          <a:p>
            <a:pPr indent="-304800" lvl="0" marL="457200" rtl="0" algn="l">
              <a:lnSpc>
                <a:spcPct val="150000"/>
              </a:lnSpc>
              <a:spcBef>
                <a:spcPts val="120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Localhost memiliki server yang disebut sebagai server offline. </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Kenapa disebut sebagai server offline? Hal ini dikarenakan setiap data website yang dimasukkan kedalam server ini tidak bisa untuk diakses dari luar.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rPr lang="en" sz="1200">
                <a:solidFill>
                  <a:schemeClr val="lt1"/>
                </a:solidFill>
                <a:latin typeface="Poppins"/>
                <a:ea typeface="Poppins"/>
                <a:cs typeface="Poppins"/>
                <a:sym typeface="Poppins"/>
              </a:rPr>
              <a:t>Web Hosting (Website Online)</a:t>
            </a:r>
            <a:endParaRPr sz="1200">
              <a:solidFill>
                <a:schemeClr val="lt1"/>
              </a:solidFill>
              <a:latin typeface="Poppins"/>
              <a:ea typeface="Poppins"/>
              <a:cs typeface="Poppins"/>
              <a:sym typeface="Poppins"/>
            </a:endParaRPr>
          </a:p>
          <a:p>
            <a:pPr indent="-304800" lvl="0" marL="457200" rtl="0" algn="l">
              <a:lnSpc>
                <a:spcPct val="150000"/>
              </a:lnSpc>
              <a:spcBef>
                <a:spcPts val="120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Web hosting atau bisa disebut sebagai server online merupakan server yang digunakan dalam menyimpan data-data dari sebuah website yang telah dikembangkan pada server localhost.</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Website dapat diakses user manapun melalui internet.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pic>
        <p:nvPicPr>
          <p:cNvPr id="98" name="Google Shape;98;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9" name="Google Shape;99;p18"/>
          <p:cNvSpPr txBox="1"/>
          <p:nvPr/>
        </p:nvSpPr>
        <p:spPr>
          <a:xfrm>
            <a:off x="463650" y="845700"/>
            <a:ext cx="8216700" cy="297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lt1"/>
                </a:solidFill>
                <a:latin typeface="Poppins"/>
                <a:ea typeface="Poppins"/>
                <a:cs typeface="Poppins"/>
                <a:sym typeface="Poppins"/>
              </a:rPr>
              <a:t>File Manager Offline (Lokal)						File Manager Online (Web Hosting)</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pic>
        <p:nvPicPr>
          <p:cNvPr id="100" name="Google Shape;100;p18"/>
          <p:cNvPicPr preferRelativeResize="0"/>
          <p:nvPr/>
        </p:nvPicPr>
        <p:blipFill rotWithShape="1">
          <a:blip r:embed="rId5">
            <a:alphaModFix/>
          </a:blip>
          <a:srcRect b="47109" l="0" r="71749" t="0"/>
          <a:stretch/>
        </p:blipFill>
        <p:spPr>
          <a:xfrm>
            <a:off x="547775" y="1238025"/>
            <a:ext cx="2383032" cy="2509574"/>
          </a:xfrm>
          <a:prstGeom prst="rect">
            <a:avLst/>
          </a:prstGeom>
          <a:noFill/>
          <a:ln>
            <a:noFill/>
          </a:ln>
        </p:spPr>
      </p:pic>
      <p:pic>
        <p:nvPicPr>
          <p:cNvPr id="101" name="Google Shape;101;p18"/>
          <p:cNvPicPr preferRelativeResize="0"/>
          <p:nvPr/>
        </p:nvPicPr>
        <p:blipFill rotWithShape="1">
          <a:blip r:embed="rId6">
            <a:alphaModFix/>
          </a:blip>
          <a:srcRect b="23301" l="0" r="32203" t="0"/>
          <a:stretch/>
        </p:blipFill>
        <p:spPr>
          <a:xfrm>
            <a:off x="5162757" y="1238025"/>
            <a:ext cx="2312049" cy="1515075"/>
          </a:xfrm>
          <a:prstGeom prst="rect">
            <a:avLst/>
          </a:prstGeom>
          <a:noFill/>
          <a:ln>
            <a:noFill/>
          </a:ln>
        </p:spPr>
      </p:pic>
      <p:pic>
        <p:nvPicPr>
          <p:cNvPr id="102" name="Google Shape;102;p18"/>
          <p:cNvPicPr preferRelativeResize="0"/>
          <p:nvPr/>
        </p:nvPicPr>
        <p:blipFill rotWithShape="1">
          <a:blip r:embed="rId7">
            <a:alphaModFix/>
          </a:blip>
          <a:srcRect b="0" l="0" r="38321" t="0"/>
          <a:stretch/>
        </p:blipFill>
        <p:spPr>
          <a:xfrm>
            <a:off x="5162750" y="2915000"/>
            <a:ext cx="2312051" cy="18574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08" name="Google Shape;108;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9" name="Google Shape;109;p19"/>
          <p:cNvSpPr txBox="1"/>
          <p:nvPr/>
        </p:nvSpPr>
        <p:spPr>
          <a:xfrm>
            <a:off x="463650" y="1379100"/>
            <a:ext cx="8216700" cy="234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lt1"/>
                </a:solidFill>
                <a:latin typeface="Poppins"/>
                <a:ea typeface="Poppins"/>
                <a:cs typeface="Poppins"/>
                <a:sym typeface="Poppins"/>
              </a:rPr>
              <a:t>Database</a:t>
            </a:r>
            <a:endParaRPr b="1" sz="1200">
              <a:solidFill>
                <a:schemeClr val="lt1"/>
              </a:solidFill>
              <a:latin typeface="Poppins"/>
              <a:ea typeface="Poppins"/>
              <a:cs typeface="Poppins"/>
              <a:sym typeface="Poppins"/>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lt1"/>
                </a:solidFill>
                <a:latin typeface="Poppins"/>
                <a:ea typeface="Poppins"/>
                <a:cs typeface="Poppins"/>
                <a:sym typeface="Poppins"/>
              </a:rPr>
              <a:t>Database atau basis data adalah kumpulan data yang dikelola sedemikian rupa berdasarkan ketentuan tertentu yang saling berhubungan sehingga mudah dalam pengelolaannya. Melalui pengelolaan tersebut pengguna dapat memperoleh kemudahan dalam mencari informasi, menyimpan informasi dan membuang informasi.</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rPr b="1" lang="en" sz="1200">
                <a:solidFill>
                  <a:schemeClr val="lt1"/>
                </a:solidFill>
                <a:latin typeface="Poppins"/>
                <a:ea typeface="Poppins"/>
                <a:cs typeface="Poppins"/>
                <a:sym typeface="Poppins"/>
              </a:rPr>
              <a:t>Macam Macam Database</a:t>
            </a:r>
            <a:endParaRPr b="1"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sp>
        <p:nvSpPr>
          <p:cNvPr id="110" name="Google Shape;110;p19"/>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Database</a:t>
            </a:r>
            <a:endParaRPr sz="3200">
              <a:solidFill>
                <a:schemeClr val="lt1"/>
              </a:solidFill>
              <a:latin typeface="Poppins ExtraBold"/>
              <a:ea typeface="Poppins ExtraBold"/>
              <a:cs typeface="Poppins ExtraBold"/>
              <a:sym typeface="Poppins ExtraBold"/>
            </a:endParaRPr>
          </a:p>
        </p:txBody>
      </p:sp>
      <p:pic>
        <p:nvPicPr>
          <p:cNvPr id="111" name="Google Shape;111;p19"/>
          <p:cNvPicPr preferRelativeResize="0"/>
          <p:nvPr/>
        </p:nvPicPr>
        <p:blipFill>
          <a:blip r:embed="rId5">
            <a:alphaModFix/>
          </a:blip>
          <a:stretch>
            <a:fillRect/>
          </a:stretch>
        </p:blipFill>
        <p:spPr>
          <a:xfrm>
            <a:off x="783173" y="3524350"/>
            <a:ext cx="2048102" cy="1365075"/>
          </a:xfrm>
          <a:prstGeom prst="rect">
            <a:avLst/>
          </a:prstGeom>
          <a:noFill/>
          <a:ln>
            <a:noFill/>
          </a:ln>
        </p:spPr>
      </p:pic>
      <p:pic>
        <p:nvPicPr>
          <p:cNvPr id="112" name="Google Shape;112;p19"/>
          <p:cNvPicPr preferRelativeResize="0"/>
          <p:nvPr/>
        </p:nvPicPr>
        <p:blipFill>
          <a:blip r:embed="rId6">
            <a:alphaModFix/>
          </a:blip>
          <a:stretch>
            <a:fillRect/>
          </a:stretch>
        </p:blipFill>
        <p:spPr>
          <a:xfrm>
            <a:off x="4844625" y="3673013"/>
            <a:ext cx="1740549" cy="979050"/>
          </a:xfrm>
          <a:prstGeom prst="rect">
            <a:avLst/>
          </a:prstGeom>
          <a:noFill/>
          <a:ln>
            <a:noFill/>
          </a:ln>
        </p:spPr>
      </p:pic>
      <p:pic>
        <p:nvPicPr>
          <p:cNvPr id="113" name="Google Shape;113;p19"/>
          <p:cNvPicPr preferRelativeResize="0"/>
          <p:nvPr/>
        </p:nvPicPr>
        <p:blipFill>
          <a:blip r:embed="rId7">
            <a:alphaModFix/>
          </a:blip>
          <a:stretch>
            <a:fillRect/>
          </a:stretch>
        </p:blipFill>
        <p:spPr>
          <a:xfrm>
            <a:off x="3320575" y="3673025"/>
            <a:ext cx="948993" cy="979051"/>
          </a:xfrm>
          <a:prstGeom prst="rect">
            <a:avLst/>
          </a:prstGeom>
          <a:noFill/>
          <a:ln>
            <a:noFill/>
          </a:ln>
        </p:spPr>
      </p:pic>
      <p:pic>
        <p:nvPicPr>
          <p:cNvPr id="114" name="Google Shape;114;p19"/>
          <p:cNvPicPr preferRelativeResize="0"/>
          <p:nvPr/>
        </p:nvPicPr>
        <p:blipFill>
          <a:blip r:embed="rId8">
            <a:alphaModFix/>
          </a:blip>
          <a:stretch>
            <a:fillRect/>
          </a:stretch>
        </p:blipFill>
        <p:spPr>
          <a:xfrm>
            <a:off x="6127975" y="3480013"/>
            <a:ext cx="2501239" cy="136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06</a:t>
            </a:r>
            <a:endParaRPr sz="1000">
              <a:solidFill>
                <a:schemeClr val="dk1"/>
              </a:solidFill>
              <a:latin typeface="Poppins"/>
              <a:ea typeface="Poppins"/>
              <a:cs typeface="Poppins"/>
              <a:sym typeface="Poppins"/>
            </a:endParaRPr>
          </a:p>
        </p:txBody>
      </p:sp>
      <p:pic>
        <p:nvPicPr>
          <p:cNvPr id="120" name="Google Shape;120;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1" name="Google Shape;121;p20"/>
          <p:cNvSpPr txBox="1"/>
          <p:nvPr/>
        </p:nvSpPr>
        <p:spPr>
          <a:xfrm>
            <a:off x="387450" y="909950"/>
            <a:ext cx="8216700" cy="353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161616"/>
                </a:solidFill>
                <a:latin typeface="Poppins"/>
                <a:ea typeface="Poppins"/>
                <a:cs typeface="Poppins"/>
                <a:sym typeface="Poppins"/>
              </a:rPr>
              <a:t>Server Database Offline / Local					Server Database Online</a:t>
            </a:r>
            <a:endParaRPr sz="1200">
              <a:solidFill>
                <a:srgbClr val="161616"/>
              </a:solidFill>
              <a:latin typeface="Poppins"/>
              <a:ea typeface="Poppins"/>
              <a:cs typeface="Poppins"/>
              <a:sym typeface="Poppins"/>
            </a:endParaRPr>
          </a:p>
        </p:txBody>
      </p:sp>
      <p:pic>
        <p:nvPicPr>
          <p:cNvPr id="122" name="Google Shape;122;p20"/>
          <p:cNvPicPr preferRelativeResize="0"/>
          <p:nvPr/>
        </p:nvPicPr>
        <p:blipFill>
          <a:blip r:embed="rId5">
            <a:alphaModFix/>
          </a:blip>
          <a:stretch>
            <a:fillRect/>
          </a:stretch>
        </p:blipFill>
        <p:spPr>
          <a:xfrm>
            <a:off x="484684" y="1383225"/>
            <a:ext cx="3724276" cy="1608037"/>
          </a:xfrm>
          <a:prstGeom prst="rect">
            <a:avLst/>
          </a:prstGeom>
          <a:noFill/>
          <a:ln>
            <a:noFill/>
          </a:ln>
        </p:spPr>
      </p:pic>
      <p:pic>
        <p:nvPicPr>
          <p:cNvPr id="123" name="Google Shape;123;p20"/>
          <p:cNvPicPr preferRelativeResize="0"/>
          <p:nvPr/>
        </p:nvPicPr>
        <p:blipFill rotWithShape="1">
          <a:blip r:embed="rId6">
            <a:alphaModFix/>
          </a:blip>
          <a:srcRect b="26680" l="0" r="56438" t="0"/>
          <a:stretch/>
        </p:blipFill>
        <p:spPr>
          <a:xfrm>
            <a:off x="5088195" y="1383226"/>
            <a:ext cx="3021499" cy="329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Aplikasi yang dibutuhkan</a:t>
            </a:r>
            <a:endParaRPr sz="3200">
              <a:solidFill>
                <a:schemeClr val="dk1"/>
              </a:solidFill>
              <a:latin typeface="Poppins ExtraBold"/>
              <a:ea typeface="Poppins ExtraBold"/>
              <a:cs typeface="Poppins ExtraBold"/>
              <a:sym typeface="Poppins ExtraBold"/>
            </a:endParaRPr>
          </a:p>
        </p:txBody>
      </p:sp>
      <p:sp>
        <p:nvSpPr>
          <p:cNvPr id="129" name="Google Shape;129;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30" name="Google Shape;130;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1" name="Google Shape;131;p21"/>
          <p:cNvSpPr txBox="1"/>
          <p:nvPr/>
        </p:nvSpPr>
        <p:spPr>
          <a:xfrm>
            <a:off x="539850" y="1504125"/>
            <a:ext cx="8216700" cy="363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Web Server - Untuk running website			Text Editor - Untuk membuat Website</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rPr lang="en" sz="1200">
                <a:solidFill>
                  <a:srgbClr val="161616"/>
                </a:solidFill>
                <a:latin typeface="Poppins"/>
                <a:ea typeface="Poppins"/>
                <a:cs typeface="Poppins"/>
                <a:sym typeface="Poppins"/>
              </a:rPr>
              <a:t>(xampp)   	       (wamp)					(sublime)	       (visual studio code) 	(notepad++)</a:t>
            </a:r>
            <a:endParaRPr sz="1200">
              <a:solidFill>
                <a:srgbClr val="161616"/>
              </a:solidFill>
              <a:latin typeface="Poppins"/>
              <a:ea typeface="Poppins"/>
              <a:cs typeface="Poppins"/>
              <a:sym typeface="Poppins"/>
            </a:endParaRPr>
          </a:p>
        </p:txBody>
      </p:sp>
      <p:pic>
        <p:nvPicPr>
          <p:cNvPr id="132" name="Google Shape;132;p21"/>
          <p:cNvPicPr preferRelativeResize="0"/>
          <p:nvPr/>
        </p:nvPicPr>
        <p:blipFill>
          <a:blip r:embed="rId5">
            <a:alphaModFix/>
          </a:blip>
          <a:stretch>
            <a:fillRect/>
          </a:stretch>
        </p:blipFill>
        <p:spPr>
          <a:xfrm>
            <a:off x="617423" y="2160141"/>
            <a:ext cx="790500" cy="801150"/>
          </a:xfrm>
          <a:prstGeom prst="rect">
            <a:avLst/>
          </a:prstGeom>
          <a:noFill/>
          <a:ln>
            <a:noFill/>
          </a:ln>
        </p:spPr>
      </p:pic>
      <p:pic>
        <p:nvPicPr>
          <p:cNvPr id="133" name="Google Shape;133;p21"/>
          <p:cNvPicPr preferRelativeResize="0"/>
          <p:nvPr/>
        </p:nvPicPr>
        <p:blipFill>
          <a:blip r:embed="rId6">
            <a:alphaModFix/>
          </a:blip>
          <a:stretch>
            <a:fillRect/>
          </a:stretch>
        </p:blipFill>
        <p:spPr>
          <a:xfrm>
            <a:off x="4315105" y="2222841"/>
            <a:ext cx="790500" cy="790500"/>
          </a:xfrm>
          <a:prstGeom prst="rect">
            <a:avLst/>
          </a:prstGeom>
          <a:noFill/>
          <a:ln>
            <a:noFill/>
          </a:ln>
        </p:spPr>
      </p:pic>
      <p:pic>
        <p:nvPicPr>
          <p:cNvPr id="134" name="Google Shape;134;p21"/>
          <p:cNvPicPr preferRelativeResize="0"/>
          <p:nvPr/>
        </p:nvPicPr>
        <p:blipFill>
          <a:blip r:embed="rId7">
            <a:alphaModFix/>
          </a:blip>
          <a:stretch>
            <a:fillRect/>
          </a:stretch>
        </p:blipFill>
        <p:spPr>
          <a:xfrm>
            <a:off x="7455025" y="2253320"/>
            <a:ext cx="1053905" cy="801150"/>
          </a:xfrm>
          <a:prstGeom prst="rect">
            <a:avLst/>
          </a:prstGeom>
          <a:noFill/>
          <a:ln>
            <a:noFill/>
          </a:ln>
        </p:spPr>
      </p:pic>
      <p:pic>
        <p:nvPicPr>
          <p:cNvPr id="135" name="Google Shape;135;p21"/>
          <p:cNvPicPr preferRelativeResize="0"/>
          <p:nvPr/>
        </p:nvPicPr>
        <p:blipFill>
          <a:blip r:embed="rId8">
            <a:alphaModFix/>
          </a:blip>
          <a:stretch>
            <a:fillRect/>
          </a:stretch>
        </p:blipFill>
        <p:spPr>
          <a:xfrm>
            <a:off x="5895750" y="2222844"/>
            <a:ext cx="790500" cy="790500"/>
          </a:xfrm>
          <a:prstGeom prst="rect">
            <a:avLst/>
          </a:prstGeom>
          <a:noFill/>
          <a:ln>
            <a:noFill/>
          </a:ln>
        </p:spPr>
      </p:pic>
      <p:pic>
        <p:nvPicPr>
          <p:cNvPr id="136" name="Google Shape;136;p21"/>
          <p:cNvPicPr preferRelativeResize="0"/>
          <p:nvPr/>
        </p:nvPicPr>
        <p:blipFill>
          <a:blip r:embed="rId9">
            <a:alphaModFix/>
          </a:blip>
          <a:stretch>
            <a:fillRect/>
          </a:stretch>
        </p:blipFill>
        <p:spPr>
          <a:xfrm>
            <a:off x="1764650" y="2166895"/>
            <a:ext cx="790500" cy="7876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2"/>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Web Server</a:t>
            </a:r>
            <a:endParaRPr sz="3200">
              <a:solidFill>
                <a:schemeClr val="dk1"/>
              </a:solidFill>
              <a:latin typeface="Poppins ExtraBold"/>
              <a:ea typeface="Poppins ExtraBold"/>
              <a:cs typeface="Poppins ExtraBold"/>
              <a:sym typeface="Poppins ExtraBold"/>
            </a:endParaRPr>
          </a:p>
        </p:txBody>
      </p:sp>
      <p:sp>
        <p:nvSpPr>
          <p:cNvPr id="142" name="Google Shape;142;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43" name="Google Shape;143;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4" name="Google Shape;144;p22"/>
          <p:cNvSpPr txBox="1"/>
          <p:nvPr/>
        </p:nvSpPr>
        <p:spPr>
          <a:xfrm>
            <a:off x="539850" y="3008275"/>
            <a:ext cx="8216700" cy="213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Sebuah software yang memberikan layanan berupa data</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Perangkat yang menyimpan dan mengirimkan konten website</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Berfungsi untuk menerima permintaan HTTP atau HTTPS dari klien atau kita kenal dengan web browser</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Terdapat 2 jenis web server : online dan offline (lokal komputer)</a:t>
            </a:r>
            <a:endParaRPr sz="1200">
              <a:solidFill>
                <a:srgbClr val="161616"/>
              </a:solidFill>
              <a:latin typeface="Poppins"/>
              <a:ea typeface="Poppins"/>
              <a:cs typeface="Poppins"/>
              <a:sym typeface="Poppins"/>
            </a:endParaRPr>
          </a:p>
        </p:txBody>
      </p:sp>
      <p:pic>
        <p:nvPicPr>
          <p:cNvPr id="145" name="Google Shape;145;p22"/>
          <p:cNvPicPr preferRelativeResize="0"/>
          <p:nvPr/>
        </p:nvPicPr>
        <p:blipFill>
          <a:blip r:embed="rId5">
            <a:alphaModFix/>
          </a:blip>
          <a:stretch>
            <a:fillRect/>
          </a:stretch>
        </p:blipFill>
        <p:spPr>
          <a:xfrm>
            <a:off x="2768407" y="1139950"/>
            <a:ext cx="3496849" cy="190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